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67" d="100"/>
          <a:sy n="67" d="100"/>
        </p:scale>
        <p:origin x="75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ru-RU"/>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40358588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2805263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350762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AEE4C84-AADC-42D5-B241-A097DC4C8F49}" type="datetimeFigureOut">
              <a:rPr lang="ru-RU" smtClean="0"/>
              <a:t>09.11.2021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3058656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AEE4C84-AADC-42D5-B241-A097DC4C8F49}" type="datetimeFigureOut">
              <a:rPr lang="ru-RU" smtClean="0"/>
              <a:t>09.11.2021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3128789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8AEE4C84-AADC-42D5-B241-A097DC4C8F49}" type="datetimeFigureOut">
              <a:rPr lang="ru-RU" smtClean="0"/>
              <a:t>09.11.2021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37405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EE4C84-AADC-42D5-B241-A097DC4C8F49}" type="datetimeFigureOut">
              <a:rPr lang="ru-RU" smtClean="0"/>
              <a:t>09.11.2021</a:t>
            </a:fld>
            <a:endParaRPr lang="ru-RU"/>
          </a:p>
        </p:txBody>
      </p:sp>
      <p:sp>
        <p:nvSpPr>
          <p:cNvPr id="3" name="Footer Placeholder 2"/>
          <p:cNvSpPr>
            <a:spLocks noGrp="1"/>
          </p:cNvSpPr>
          <p:nvPr>
            <p:ph type="ftr" sz="quarter" idx="11"/>
          </p:nvPr>
        </p:nvSpPr>
        <p:spPr/>
        <p:txBody>
          <a:bodyPr/>
          <a:lstStyle/>
          <a:p>
            <a:endParaRPr lang="ru-RU"/>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6870058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AEE4C84-AADC-42D5-B241-A097DC4C8F49}" type="datetimeFigureOut">
              <a:rPr lang="ru-RU" smtClean="0"/>
              <a:t>09.11.2021</a:t>
            </a:fld>
            <a:endParaRPr lang="ru-RU"/>
          </a:p>
        </p:txBody>
      </p:sp>
      <p:sp>
        <p:nvSpPr>
          <p:cNvPr id="6" name="Footer Placeholder 5"/>
          <p:cNvSpPr>
            <a:spLocks noGrp="1"/>
          </p:cNvSpPr>
          <p:nvPr>
            <p:ph type="ftr" sz="quarter" idx="11"/>
          </p:nvPr>
        </p:nvSpPr>
        <p:spPr/>
        <p:txBody>
          <a:bodyPr/>
          <a:lstStyle/>
          <a:p>
            <a:endParaRPr lang="ru-RU"/>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3196830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ru-RU" smtClean="0"/>
              <a:t>Вставка рисунка</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AEE4C84-AADC-42D5-B241-A097DC4C8F49}" type="datetimeFigureOut">
              <a:rPr lang="ru-RU" smtClean="0"/>
              <a:t>09.11.2021</a:t>
            </a:fld>
            <a:endParaRPr lang="ru-RU"/>
          </a:p>
        </p:txBody>
      </p:sp>
      <p:sp>
        <p:nvSpPr>
          <p:cNvPr id="6" name="Footer Placeholder 5"/>
          <p:cNvSpPr>
            <a:spLocks noGrp="1"/>
          </p:cNvSpPr>
          <p:nvPr>
            <p:ph type="ftr" sz="quarter" idx="11"/>
          </p:nvPr>
        </p:nvSpPr>
        <p:spPr/>
        <p:txBody>
          <a:bodyPr/>
          <a:lstStyle/>
          <a:p>
            <a:endParaRPr lang="ru-RU"/>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8435177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AEE4C84-AADC-42D5-B241-A097DC4C8F49}" type="datetimeFigureOut">
              <a:rPr lang="ru-RU" smtClean="0"/>
              <a:t>09.11.2021</a:t>
            </a:fld>
            <a:endParaRPr lang="ru-RU"/>
          </a:p>
        </p:txBody>
      </p:sp>
      <p:sp>
        <p:nvSpPr>
          <p:cNvPr id="6" name="Footer Placeholder 5"/>
          <p:cNvSpPr>
            <a:spLocks noGrp="1"/>
          </p:cNvSpPr>
          <p:nvPr>
            <p:ph type="ftr" sz="quarter" idx="11"/>
          </p:nvPr>
        </p:nvSpPr>
        <p:spPr/>
        <p:txBody>
          <a:bodyPr/>
          <a:lstStyle/>
          <a:p>
            <a:endParaRPr lang="ru-RU"/>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8219840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ru-RU" smtClean="0"/>
              <a:t>Образец заголовка</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318212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ru-RU" smtClean="0"/>
              <a:t>Образец заголовка</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4" name="Date Placeholder 3"/>
          <p:cNvSpPr>
            <a:spLocks noGrp="1"/>
          </p:cNvSpPr>
          <p:nvPr>
            <p:ph type="dt" sz="half" idx="10"/>
          </p:nvPr>
        </p:nvSpPr>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35391475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9206916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AEE4C84-AADC-42D5-B241-A097DC4C8F49}" type="datetimeFigureOut">
              <a:rPr lang="ru-RU" smtClean="0"/>
              <a:t>09.11.2021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8182760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8AEE4C84-AADC-42D5-B241-A097DC4C8F49}" type="datetimeFigureOut">
              <a:rPr lang="ru-RU" smtClean="0"/>
              <a:t>09.11.2021</a:t>
            </a:fld>
            <a:endParaRPr lang="ru-RU"/>
          </a:p>
        </p:txBody>
      </p:sp>
      <p:sp>
        <p:nvSpPr>
          <p:cNvPr id="8" name="Footer Placeholder 7"/>
          <p:cNvSpPr>
            <a:spLocks noGrp="1"/>
          </p:cNvSpPr>
          <p:nvPr>
            <p:ph type="ftr" sz="quarter" idx="11"/>
          </p:nvPr>
        </p:nvSpPr>
        <p:spPr>
          <a:xfrm>
            <a:off x="561111" y="6391838"/>
            <a:ext cx="3644282" cy="304801"/>
          </a:xfrm>
        </p:spPr>
        <p:txBody>
          <a:bodyPr/>
          <a:lstStyle/>
          <a:p>
            <a:endParaRPr lang="ru-RU"/>
          </a:p>
        </p:txBody>
      </p:sp>
      <p:sp>
        <p:nvSpPr>
          <p:cNvPr id="9" name="Slide Number Placeholder 8"/>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2028564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25058590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8AEE4C84-AADC-42D5-B241-A097DC4C8F49}" type="datetimeFigureOut">
              <a:rPr lang="ru-RU" smtClean="0"/>
              <a:t>09.11.2021</a:t>
            </a:fld>
            <a:endParaRPr lang="ru-RU"/>
          </a:p>
        </p:txBody>
      </p:sp>
      <p:sp>
        <p:nvSpPr>
          <p:cNvPr id="5" name="Footer Placeholder 4"/>
          <p:cNvSpPr>
            <a:spLocks noGrp="1"/>
          </p:cNvSpPr>
          <p:nvPr>
            <p:ph type="ftr" sz="quarter" idx="11"/>
          </p:nvPr>
        </p:nvSpPr>
        <p:spPr/>
        <p:txBody>
          <a:bodyPr/>
          <a:lstStyle/>
          <a:p>
            <a:endParaRPr lang="ru-RU"/>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028A1DCB-33EF-4AA9-A89F-B298B72C79D5}" type="slidenum">
              <a:rPr lang="ru-RU" smtClean="0"/>
              <a:t>‹#›</a:t>
            </a:fld>
            <a:endParaRPr lang="ru-RU"/>
          </a:p>
        </p:txBody>
      </p:sp>
    </p:spTree>
    <p:extLst>
      <p:ext uri="{BB962C8B-B14F-4D97-AF65-F5344CB8AC3E}">
        <p14:creationId xmlns:p14="http://schemas.microsoft.com/office/powerpoint/2010/main" val="1269031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8AEE4C84-AADC-42D5-B241-A097DC4C8F49}" type="datetimeFigureOut">
              <a:rPr lang="ru-RU" smtClean="0"/>
              <a:t>09.11.2021</a:t>
            </a:fld>
            <a:endParaRPr lang="ru-RU"/>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ru-RU"/>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028A1DCB-33EF-4AA9-A89F-B298B72C79D5}" type="slidenum">
              <a:rPr lang="ru-RU" smtClean="0"/>
              <a:t>‹#›</a:t>
            </a:fld>
            <a:endParaRPr lang="ru-RU"/>
          </a:p>
        </p:txBody>
      </p:sp>
    </p:spTree>
    <p:extLst>
      <p:ext uri="{BB962C8B-B14F-4D97-AF65-F5344CB8AC3E}">
        <p14:creationId xmlns:p14="http://schemas.microsoft.com/office/powerpoint/2010/main" val="36980996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54930" y="0"/>
            <a:ext cx="8825658" cy="2677648"/>
          </a:xfrm>
        </p:spPr>
        <p:txBody>
          <a:bodyPr/>
          <a:lstStyle/>
          <a:p>
            <a:r>
              <a:rPr lang="ru-RU" dirty="0" smtClean="0"/>
              <a:t>Консультация для родителей</a:t>
            </a:r>
            <a:endParaRPr lang="ru-RU" dirty="0"/>
          </a:p>
        </p:txBody>
      </p:sp>
      <p:sp>
        <p:nvSpPr>
          <p:cNvPr id="3" name="Подзаголовок 2"/>
          <p:cNvSpPr>
            <a:spLocks noGrp="1"/>
          </p:cNvSpPr>
          <p:nvPr>
            <p:ph type="subTitle" idx="1"/>
          </p:nvPr>
        </p:nvSpPr>
        <p:spPr>
          <a:xfrm>
            <a:off x="814389" y="2677648"/>
            <a:ext cx="10601324" cy="1494302"/>
          </a:xfrm>
        </p:spPr>
        <p:txBody>
          <a:bodyPr>
            <a:normAutofit fontScale="92500" lnSpcReduction="10000"/>
          </a:bodyPr>
          <a:lstStyle/>
          <a:p>
            <a:r>
              <a:rPr lang="ru-RU" sz="3600" b="1" i="1" dirty="0" smtClean="0">
                <a:latin typeface="Comic Sans MS" panose="030F0702030302020204" pitchFamily="66" charset="0"/>
              </a:rPr>
              <a:t>Пойте детям перед сном</a:t>
            </a:r>
          </a:p>
          <a:p>
            <a:r>
              <a:rPr lang="ru-RU" sz="3000" dirty="0">
                <a:latin typeface="Times New Roman" panose="02020603050405020304" pitchFamily="18" charset="0"/>
                <a:ea typeface="Times New Roman" panose="02020603050405020304" pitchFamily="18" charset="0"/>
              </a:rPr>
              <a:t>"Баю-баюшки-баю, баю милую свою, баю славную свою</a:t>
            </a:r>
            <a:r>
              <a:rPr lang="ru-RU" sz="3000" dirty="0" smtClean="0">
                <a:latin typeface="Times New Roman" panose="02020603050405020304" pitchFamily="18" charset="0"/>
                <a:ea typeface="Times New Roman" panose="02020603050405020304" pitchFamily="18" charset="0"/>
              </a:rPr>
              <a:t>...«</a:t>
            </a:r>
          </a:p>
          <a:p>
            <a:endParaRPr lang="ru-RU" sz="3000" b="1" i="1" dirty="0">
              <a:latin typeface="Times New Roman" panose="02020603050405020304" pitchFamily="18" charset="0"/>
            </a:endParaRPr>
          </a:p>
          <a:p>
            <a:endParaRPr lang="ru-RU" sz="3000" b="1" i="1" dirty="0" smtClean="0">
              <a:latin typeface="Times New Roman" panose="02020603050405020304" pitchFamily="18" charset="0"/>
            </a:endParaRPr>
          </a:p>
          <a:p>
            <a:endParaRPr lang="ru-RU" sz="3000" b="1" i="1" dirty="0">
              <a:latin typeface="Comic Sans MS" panose="030F0702030302020204" pitchFamily="66"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43650" y="3843338"/>
            <a:ext cx="4800600" cy="2457450"/>
          </a:xfrm>
          <a:prstGeom prst="rect">
            <a:avLst/>
          </a:prstGeom>
        </p:spPr>
      </p:pic>
      <p:sp>
        <p:nvSpPr>
          <p:cNvPr id="5" name="TextBox 4"/>
          <p:cNvSpPr txBox="1"/>
          <p:nvPr/>
        </p:nvSpPr>
        <p:spPr>
          <a:xfrm>
            <a:off x="628650" y="5472113"/>
            <a:ext cx="5100638" cy="646331"/>
          </a:xfrm>
          <a:prstGeom prst="rect">
            <a:avLst/>
          </a:prstGeom>
          <a:noFill/>
        </p:spPr>
        <p:txBody>
          <a:bodyPr wrap="square" rtlCol="0">
            <a:spAutoFit/>
          </a:bodyPr>
          <a:lstStyle/>
          <a:p>
            <a:r>
              <a:rPr lang="ru-RU" dirty="0" smtClean="0">
                <a:solidFill>
                  <a:schemeClr val="bg1"/>
                </a:solidFill>
              </a:rPr>
              <a:t>Музыкальный руководитель: Шабунина Анастасия Александровна.</a:t>
            </a:r>
            <a:endParaRPr lang="ru-RU" dirty="0">
              <a:solidFill>
                <a:schemeClr val="bg1"/>
              </a:solidFill>
            </a:endParaRPr>
          </a:p>
        </p:txBody>
      </p:sp>
    </p:spTree>
    <p:extLst>
      <p:ext uri="{BB962C8B-B14F-4D97-AF65-F5344CB8AC3E}">
        <p14:creationId xmlns:p14="http://schemas.microsoft.com/office/powerpoint/2010/main" val="34442103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04862" y="2232025"/>
            <a:ext cx="11387138" cy="3425826"/>
          </a:xfrm>
        </p:spPr>
        <p:txBody>
          <a:bodyPr/>
          <a:lstStyle/>
          <a:p>
            <a:pPr marL="0" indent="0">
              <a:buNone/>
            </a:pPr>
            <a:r>
              <a:rPr lang="ru-RU" b="1" dirty="0" smtClean="0">
                <a:solidFill>
                  <a:srgbClr val="7030A0"/>
                </a:solidFill>
                <a:latin typeface="Times New Roman" panose="02020603050405020304" pitchFamily="18" charset="0"/>
                <a:ea typeface="Times New Roman" panose="02020603050405020304" pitchFamily="18" charset="0"/>
              </a:rPr>
              <a:t>Сколько </a:t>
            </a:r>
            <a:r>
              <a:rPr lang="ru-RU" b="1" dirty="0">
                <a:solidFill>
                  <a:srgbClr val="7030A0"/>
                </a:solidFill>
                <a:latin typeface="Times New Roman" panose="02020603050405020304" pitchFamily="18" charset="0"/>
                <a:ea typeface="Times New Roman" panose="02020603050405020304" pitchFamily="18" charset="0"/>
              </a:rPr>
              <a:t>ласковых слов находит мать, убаюкивая свое дитя. Сколько нежности в пении, обращенном к ребенку!</a:t>
            </a:r>
            <a:br>
              <a:rPr lang="ru-RU" b="1" dirty="0">
                <a:solidFill>
                  <a:srgbClr val="7030A0"/>
                </a:solidFill>
                <a:latin typeface="Times New Roman" panose="02020603050405020304" pitchFamily="18" charset="0"/>
                <a:ea typeface="Times New Roman" panose="02020603050405020304" pitchFamily="18" charset="0"/>
              </a:rPr>
            </a:br>
            <a:r>
              <a:rPr lang="ru-RU" b="1" dirty="0">
                <a:solidFill>
                  <a:srgbClr val="7030A0"/>
                </a:solidFill>
                <a:latin typeface="Times New Roman" panose="02020603050405020304" pitchFamily="18" charset="0"/>
                <a:ea typeface="Times New Roman" panose="02020603050405020304" pitchFamily="18" charset="0"/>
              </a:rPr>
              <a:t>Малыш еще не знает языка, не понимает слов, но, слушая колыбельную, он успокаивается, затихает, засыпает. Это первая в его жизни музыка. Она воспринимается малышом с магической силой, потому что исходит от самого родного, самого дорогого существа-матери.</a:t>
            </a:r>
            <a:r>
              <a:rPr lang="ru-RU" dirty="0">
                <a:latin typeface="Times New Roman" panose="02020603050405020304" pitchFamily="18" charset="0"/>
                <a:ea typeface="Times New Roman" panose="02020603050405020304" pitchFamily="18" charset="0"/>
              </a:rPr>
              <a:t/>
            </a:r>
            <a:br>
              <a:rPr lang="ru-RU" dirty="0">
                <a:latin typeface="Times New Roman" panose="02020603050405020304" pitchFamily="18" charset="0"/>
                <a:ea typeface="Times New Roman" panose="02020603050405020304" pitchFamily="18" charset="0"/>
              </a:rPr>
            </a:br>
            <a:r>
              <a:rPr lang="ru-RU" b="1" dirty="0">
                <a:solidFill>
                  <a:srgbClr val="7030A0"/>
                </a:solidFill>
                <a:latin typeface="Times New Roman" panose="02020603050405020304" pitchFamily="18" charset="0"/>
                <a:ea typeface="Times New Roman" panose="02020603050405020304" pitchFamily="18" charset="0"/>
              </a:rPr>
              <a:t>Ритм колыбельной песни, обычно соотнесенный с ритмом дыхания и сердцебиения матери и ребенка, играет важную роль в их душевом единении. При такой внутренней настройке слова образы песни проникают в глубину души маленького существа. Через колыбельную у ребенка формируется потребность в художественном слове, музыке. Постепенно привыкая к повторяющимся интонациям, ребенок начинает различать отдельные слова, что помогает ему овладеть речью, понимать ее содержание. С колыбельной песней ребенок получает первые представления об окружающем мире: животных, птицах, предметах.</a:t>
            </a:r>
            <a:endParaRPr lang="ru-RU" b="1" dirty="0">
              <a:solidFill>
                <a:srgbClr val="7030A0"/>
              </a:solidFill>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57726" y="5279236"/>
            <a:ext cx="2871788" cy="1578764"/>
          </a:xfrm>
          <a:prstGeom prst="rect">
            <a:avLst/>
          </a:prstGeom>
        </p:spPr>
      </p:pic>
    </p:spTree>
    <p:extLst>
      <p:ext uri="{BB962C8B-B14F-4D97-AF65-F5344CB8AC3E}">
        <p14:creationId xmlns:p14="http://schemas.microsoft.com/office/powerpoint/2010/main" val="10217996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39" y="2686050"/>
            <a:ext cx="4657724" cy="3609444"/>
          </a:xfrm>
        </p:spPr>
        <p:txBody>
          <a:bodyPr/>
          <a:lstStyle/>
          <a:p>
            <a:pPr>
              <a:spcAft>
                <a:spcPts val="0"/>
              </a:spcAft>
            </a:pPr>
            <a:r>
              <a:rPr lang="ru-RU" sz="4000" b="1" i="1" dirty="0">
                <a:solidFill>
                  <a:srgbClr val="7030A0"/>
                </a:solidFill>
                <a:latin typeface="Times New Roman" panose="02020603050405020304" pitchFamily="18" charset="0"/>
                <a:ea typeface="Times New Roman" panose="02020603050405020304" pitchFamily="18" charset="0"/>
              </a:rPr>
              <a:t>Висит колыбель </a:t>
            </a:r>
            <a:br>
              <a:rPr lang="ru-RU" sz="4000" b="1" i="1" dirty="0">
                <a:solidFill>
                  <a:srgbClr val="7030A0"/>
                </a:solidFill>
                <a:latin typeface="Times New Roman" panose="02020603050405020304" pitchFamily="18" charset="0"/>
                <a:ea typeface="Times New Roman" panose="02020603050405020304" pitchFamily="18" charset="0"/>
              </a:rPr>
            </a:br>
            <a:r>
              <a:rPr lang="ru-RU" sz="4000" b="1" i="1" dirty="0">
                <a:solidFill>
                  <a:srgbClr val="7030A0"/>
                </a:solidFill>
                <a:latin typeface="Times New Roman" panose="02020603050405020304" pitchFamily="18" charset="0"/>
                <a:ea typeface="Times New Roman" panose="02020603050405020304" pitchFamily="18" charset="0"/>
              </a:rPr>
              <a:t>на высоком крюку. </a:t>
            </a:r>
            <a:br>
              <a:rPr lang="ru-RU" sz="4000" b="1" i="1" dirty="0">
                <a:solidFill>
                  <a:srgbClr val="7030A0"/>
                </a:solidFill>
                <a:latin typeface="Times New Roman" panose="02020603050405020304" pitchFamily="18" charset="0"/>
                <a:ea typeface="Times New Roman" panose="02020603050405020304" pitchFamily="18" charset="0"/>
              </a:rPr>
            </a:br>
            <a:r>
              <a:rPr lang="ru-RU" sz="4000" b="1" i="1" dirty="0">
                <a:solidFill>
                  <a:srgbClr val="7030A0"/>
                </a:solidFill>
                <a:latin typeface="Times New Roman" panose="02020603050405020304" pitchFamily="18" charset="0"/>
                <a:ea typeface="Times New Roman" panose="02020603050405020304" pitchFamily="18" charset="0"/>
              </a:rPr>
              <a:t>Крюк золотой,</a:t>
            </a:r>
            <a:br>
              <a:rPr lang="ru-RU" sz="4000" b="1" i="1" dirty="0">
                <a:solidFill>
                  <a:srgbClr val="7030A0"/>
                </a:solidFill>
                <a:latin typeface="Times New Roman" panose="02020603050405020304" pitchFamily="18" charset="0"/>
                <a:ea typeface="Times New Roman" panose="02020603050405020304" pitchFamily="18" charset="0"/>
              </a:rPr>
            </a:br>
            <a:r>
              <a:rPr lang="ru-RU" sz="4000" b="1" i="1" dirty="0">
                <a:solidFill>
                  <a:srgbClr val="7030A0"/>
                </a:solidFill>
                <a:latin typeface="Times New Roman" panose="02020603050405020304" pitchFamily="18" charset="0"/>
                <a:ea typeface="Times New Roman" panose="02020603050405020304" pitchFamily="18" charset="0"/>
              </a:rPr>
              <a:t>ремни бархатные, </a:t>
            </a:r>
            <a:br>
              <a:rPr lang="ru-RU" sz="4000" b="1" i="1" dirty="0">
                <a:solidFill>
                  <a:srgbClr val="7030A0"/>
                </a:solidFill>
                <a:latin typeface="Times New Roman" panose="02020603050405020304" pitchFamily="18" charset="0"/>
                <a:ea typeface="Times New Roman" panose="02020603050405020304" pitchFamily="18" charset="0"/>
              </a:rPr>
            </a:br>
            <a:r>
              <a:rPr lang="ru-RU" sz="4000" b="1" i="1" dirty="0">
                <a:solidFill>
                  <a:srgbClr val="7030A0"/>
                </a:solidFill>
                <a:latin typeface="Times New Roman" panose="02020603050405020304" pitchFamily="18" charset="0"/>
                <a:ea typeface="Times New Roman" panose="02020603050405020304" pitchFamily="18" charset="0"/>
              </a:rPr>
              <a:t>Колечки витые,</a:t>
            </a:r>
            <a:br>
              <a:rPr lang="ru-RU" sz="4000" b="1" i="1" dirty="0">
                <a:solidFill>
                  <a:srgbClr val="7030A0"/>
                </a:solidFill>
                <a:latin typeface="Times New Roman" panose="02020603050405020304" pitchFamily="18" charset="0"/>
                <a:ea typeface="Times New Roman" panose="02020603050405020304" pitchFamily="18" charset="0"/>
              </a:rPr>
            </a:br>
            <a:r>
              <a:rPr lang="ru-RU" sz="4000" b="1" i="1" dirty="0">
                <a:solidFill>
                  <a:srgbClr val="7030A0"/>
                </a:solidFill>
                <a:latin typeface="Times New Roman" panose="02020603050405020304" pitchFamily="18" charset="0"/>
                <a:ea typeface="Times New Roman" panose="02020603050405020304" pitchFamily="18" charset="0"/>
              </a:rPr>
              <a:t>крюки золотые. </a:t>
            </a:r>
            <a:r>
              <a:rPr lang="ru-RU" dirty="0">
                <a:latin typeface="Times New Roman" panose="02020603050405020304" pitchFamily="18" charset="0"/>
                <a:ea typeface="Times New Roman" panose="02020603050405020304" pitchFamily="18" charset="0"/>
              </a:rPr>
              <a:t/>
            </a:r>
            <a:br>
              <a:rPr lang="ru-RU" dirty="0">
                <a:latin typeface="Times New Roman" panose="02020603050405020304" pitchFamily="18" charset="0"/>
                <a:ea typeface="Times New Roman" panose="02020603050405020304" pitchFamily="18" charset="0"/>
              </a:rPr>
            </a:br>
            <a:endParaRPr lang="ru-RU" dirty="0"/>
          </a:p>
        </p:txBody>
      </p:sp>
      <p:sp>
        <p:nvSpPr>
          <p:cNvPr id="3" name="Объект 2"/>
          <p:cNvSpPr>
            <a:spLocks noGrp="1"/>
          </p:cNvSpPr>
          <p:nvPr>
            <p:ph idx="1"/>
          </p:nvPr>
        </p:nvSpPr>
        <p:spPr>
          <a:xfrm>
            <a:off x="1357313" y="546100"/>
            <a:ext cx="9158287" cy="1497013"/>
          </a:xfrm>
        </p:spPr>
        <p:txBody>
          <a:bodyPr/>
          <a:lstStyle/>
          <a:p>
            <a:pPr marL="0" indent="0">
              <a:buNone/>
            </a:pPr>
            <a:r>
              <a:rPr lang="ru-RU" b="1" dirty="0" smtClean="0">
                <a:solidFill>
                  <a:schemeClr val="bg1"/>
                </a:solidFill>
                <a:latin typeface="Times New Roman" panose="02020603050405020304" pitchFamily="18" charset="0"/>
                <a:ea typeface="Times New Roman" panose="02020603050405020304" pitchFamily="18" charset="0"/>
              </a:rPr>
              <a:t>В некоторых колыбельных содержатся элементы нравоучений. Для народной культуры характерно стремление дать ребенку основные ценностные ориентиры как можно раньше, впрок, задолго до того, как он будет этот мир осваивать сам. Особе значение в песнях уделено колыбели - первому собственному месту ребенка в этом мире.</a:t>
            </a:r>
            <a:endParaRPr lang="ru-RU" b="1" dirty="0">
              <a:solidFill>
                <a:schemeClr val="bg1"/>
              </a:solidFill>
            </a:endParaRPr>
          </a:p>
        </p:txBody>
      </p:sp>
      <p:sp>
        <p:nvSpPr>
          <p:cNvPr id="4" name="TextBox 3"/>
          <p:cNvSpPr txBox="1"/>
          <p:nvPr/>
        </p:nvSpPr>
        <p:spPr>
          <a:xfrm>
            <a:off x="6619875" y="3710171"/>
            <a:ext cx="5572125" cy="2585323"/>
          </a:xfrm>
          <a:prstGeom prst="rect">
            <a:avLst/>
          </a:prstGeom>
          <a:noFill/>
        </p:spPr>
        <p:txBody>
          <a:bodyPr wrap="square" rtlCol="0">
            <a:spAutoFit/>
          </a:bodyPr>
          <a:lstStyle/>
          <a:p>
            <a:r>
              <a:rPr lang="ru-RU" b="1" dirty="0" smtClean="0">
                <a:solidFill>
                  <a:schemeClr val="accent6">
                    <a:lumMod val="75000"/>
                  </a:schemeClr>
                </a:solidFill>
                <a:effectLst/>
                <a:latin typeface="Times New Roman" panose="02020603050405020304" pitchFamily="18" charset="0"/>
                <a:ea typeface="Times New Roman" panose="02020603050405020304" pitchFamily="18" charset="0"/>
              </a:rPr>
              <a:t>В колыбельных песнях этого типа утверждается высшая ценность занимаемого ребенком места, потому что для полноценного психического развития ребенку важно утвердиться в том, что место, занимаемое его "Я" в этом мире - самое хорошее, его мама - самая лучшая, а дом - самый родной. Кроме осознания собственного "Я" колыбельная пеня знакомит ребенка с пространством окружающего мира. </a:t>
            </a:r>
            <a:endParaRPr lang="ru-RU" b="1" dirty="0">
              <a:solidFill>
                <a:schemeClr val="accent6">
                  <a:lumMod val="75000"/>
                </a:schemeClr>
              </a:solidFill>
            </a:endParaRPr>
          </a:p>
        </p:txBody>
      </p:sp>
      <p:sp>
        <p:nvSpPr>
          <p:cNvPr id="5" name="Стрелка влево 4"/>
          <p:cNvSpPr/>
          <p:nvPr/>
        </p:nvSpPr>
        <p:spPr>
          <a:xfrm>
            <a:off x="5543550" y="4490772"/>
            <a:ext cx="828675" cy="481278"/>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4162335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7691" y="2489200"/>
            <a:ext cx="8825659" cy="4368800"/>
          </a:xfrm>
        </p:spPr>
        <p:txBody>
          <a:bodyPr>
            <a:normAutofit lnSpcReduction="10000"/>
          </a:bodyPr>
          <a:lstStyle/>
          <a:p>
            <a:pPr marL="0" indent="0">
              <a:buNone/>
            </a:pPr>
            <a:r>
              <a:rPr lang="ru-RU" sz="2400" b="1" dirty="0">
                <a:solidFill>
                  <a:srgbClr val="7030A0"/>
                </a:solidFill>
                <a:latin typeface="Times New Roman" panose="02020603050405020304" pitchFamily="18" charset="0"/>
                <a:ea typeface="Times New Roman" panose="02020603050405020304" pitchFamily="18" charset="0"/>
              </a:rPr>
              <a:t>Сначала это пространство выстраивается вокруг ребенка, как бы противопоставляя теплоту, защищенность дома опасностям внешнего мира. Эти два мира разделены границей, которую не должен переступать ребенок. Она (граница) обозначается понятием "край</a:t>
            </a:r>
            <a:r>
              <a:rPr lang="ru-RU" sz="2400" b="1" dirty="0" smtClean="0">
                <a:solidFill>
                  <a:srgbClr val="7030A0"/>
                </a:solidFill>
                <a:latin typeface="Times New Roman" panose="02020603050405020304" pitchFamily="18" charset="0"/>
                <a:ea typeface="Times New Roman" panose="02020603050405020304" pitchFamily="18" charset="0"/>
              </a:rPr>
              <a:t>":</a:t>
            </a:r>
          </a:p>
          <a:p>
            <a:r>
              <a:rPr lang="ru-RU" sz="2800" b="1" i="1" dirty="0">
                <a:solidFill>
                  <a:srgbClr val="7030A0"/>
                </a:solidFill>
                <a:latin typeface="Times New Roman" panose="02020603050405020304" pitchFamily="18" charset="0"/>
                <a:ea typeface="Times New Roman" panose="02020603050405020304" pitchFamily="18" charset="0"/>
              </a:rPr>
              <a:t>Баю, баюшки-баю, </a:t>
            </a:r>
            <a:br>
              <a:rPr lang="ru-RU" sz="2800" b="1" i="1" dirty="0">
                <a:solidFill>
                  <a:srgbClr val="7030A0"/>
                </a:solidFill>
                <a:latin typeface="Times New Roman" panose="02020603050405020304" pitchFamily="18" charset="0"/>
                <a:ea typeface="Times New Roman" panose="02020603050405020304" pitchFamily="18" charset="0"/>
              </a:rPr>
            </a:br>
            <a:r>
              <a:rPr lang="ru-RU" sz="2800" b="1" i="1" dirty="0">
                <a:solidFill>
                  <a:srgbClr val="7030A0"/>
                </a:solidFill>
                <a:latin typeface="Times New Roman" panose="02020603050405020304" pitchFamily="18" charset="0"/>
                <a:ea typeface="Times New Roman" panose="02020603050405020304" pitchFamily="18" charset="0"/>
              </a:rPr>
              <a:t>Не </a:t>
            </a:r>
            <a:r>
              <a:rPr lang="ru-RU" sz="2800" b="1" i="1" dirty="0" err="1">
                <a:solidFill>
                  <a:srgbClr val="7030A0"/>
                </a:solidFill>
                <a:latin typeface="Times New Roman" panose="02020603050405020304" pitchFamily="18" charset="0"/>
                <a:ea typeface="Times New Roman" panose="02020603050405020304" pitchFamily="18" charset="0"/>
              </a:rPr>
              <a:t>ложися</a:t>
            </a:r>
            <a:r>
              <a:rPr lang="ru-RU" sz="2800" b="1" i="1" dirty="0">
                <a:solidFill>
                  <a:srgbClr val="7030A0"/>
                </a:solidFill>
                <a:latin typeface="Times New Roman" panose="02020603050405020304" pitchFamily="18" charset="0"/>
                <a:ea typeface="Times New Roman" panose="02020603050405020304" pitchFamily="18" charset="0"/>
              </a:rPr>
              <a:t> на краю. </a:t>
            </a:r>
            <a:br>
              <a:rPr lang="ru-RU" sz="2800" b="1" i="1" dirty="0">
                <a:solidFill>
                  <a:srgbClr val="7030A0"/>
                </a:solidFill>
                <a:latin typeface="Times New Roman" panose="02020603050405020304" pitchFamily="18" charset="0"/>
                <a:ea typeface="Times New Roman" panose="02020603050405020304" pitchFamily="18" charset="0"/>
              </a:rPr>
            </a:br>
            <a:r>
              <a:rPr lang="ru-RU" sz="2800" b="1" i="1" dirty="0">
                <a:solidFill>
                  <a:srgbClr val="7030A0"/>
                </a:solidFill>
                <a:latin typeface="Times New Roman" panose="02020603050405020304" pitchFamily="18" charset="0"/>
                <a:ea typeface="Times New Roman" panose="02020603050405020304" pitchFamily="18" charset="0"/>
              </a:rPr>
              <a:t>Придет серенький волчок. </a:t>
            </a:r>
            <a:br>
              <a:rPr lang="ru-RU" sz="2800" b="1" i="1" dirty="0">
                <a:solidFill>
                  <a:srgbClr val="7030A0"/>
                </a:solidFill>
                <a:latin typeface="Times New Roman" panose="02020603050405020304" pitchFamily="18" charset="0"/>
                <a:ea typeface="Times New Roman" panose="02020603050405020304" pitchFamily="18" charset="0"/>
              </a:rPr>
            </a:br>
            <a:r>
              <a:rPr lang="ru-RU" sz="2800" b="1" i="1" dirty="0">
                <a:solidFill>
                  <a:srgbClr val="7030A0"/>
                </a:solidFill>
                <a:latin typeface="Times New Roman" panose="02020603050405020304" pitchFamily="18" charset="0"/>
                <a:ea typeface="Times New Roman" panose="02020603050405020304" pitchFamily="18" charset="0"/>
              </a:rPr>
              <a:t>И ухватит за бочок, </a:t>
            </a:r>
            <a:br>
              <a:rPr lang="ru-RU" sz="2800" b="1" i="1" dirty="0">
                <a:solidFill>
                  <a:srgbClr val="7030A0"/>
                </a:solidFill>
                <a:latin typeface="Times New Roman" panose="02020603050405020304" pitchFamily="18" charset="0"/>
                <a:ea typeface="Times New Roman" panose="02020603050405020304" pitchFamily="18" charset="0"/>
              </a:rPr>
            </a:br>
            <a:r>
              <a:rPr lang="ru-RU" sz="2800" b="1" i="1" dirty="0">
                <a:solidFill>
                  <a:srgbClr val="7030A0"/>
                </a:solidFill>
                <a:latin typeface="Times New Roman" panose="02020603050405020304" pitchFamily="18" charset="0"/>
                <a:ea typeface="Times New Roman" panose="02020603050405020304" pitchFamily="18" charset="0"/>
              </a:rPr>
              <a:t>И потащит в лесок, </a:t>
            </a:r>
            <a:br>
              <a:rPr lang="ru-RU" sz="2800" b="1" i="1" dirty="0">
                <a:solidFill>
                  <a:srgbClr val="7030A0"/>
                </a:solidFill>
                <a:latin typeface="Times New Roman" panose="02020603050405020304" pitchFamily="18" charset="0"/>
                <a:ea typeface="Times New Roman" panose="02020603050405020304" pitchFamily="18" charset="0"/>
              </a:rPr>
            </a:br>
            <a:r>
              <a:rPr lang="ru-RU" sz="2800" b="1" i="1" dirty="0">
                <a:solidFill>
                  <a:srgbClr val="7030A0"/>
                </a:solidFill>
                <a:latin typeface="Times New Roman" panose="02020603050405020304" pitchFamily="18" charset="0"/>
                <a:ea typeface="Times New Roman" panose="02020603050405020304" pitchFamily="18" charset="0"/>
              </a:rPr>
              <a:t>И положит под кусток.</a:t>
            </a:r>
          </a:p>
          <a:p>
            <a:pPr marL="0" indent="0">
              <a:buNone/>
            </a:pP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500" y="3873308"/>
            <a:ext cx="5205856" cy="2984691"/>
          </a:xfrm>
          <a:prstGeom prst="rect">
            <a:avLst/>
          </a:prstGeom>
        </p:spPr>
      </p:pic>
    </p:spTree>
    <p:extLst>
      <p:ext uri="{BB962C8B-B14F-4D97-AF65-F5344CB8AC3E}">
        <p14:creationId xmlns:p14="http://schemas.microsoft.com/office/powerpoint/2010/main" val="4161768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28888" y="2386013"/>
            <a:ext cx="7172325" cy="4257675"/>
          </a:xfrm>
        </p:spPr>
        <p:txBody>
          <a:bodyPr>
            <a:normAutofit fontScale="85000" lnSpcReduction="20000"/>
          </a:bodyPr>
          <a:lstStyle/>
          <a:p>
            <a:pPr marL="0" indent="0">
              <a:buNone/>
            </a:pPr>
            <a:r>
              <a:rPr lang="ru-RU" sz="2200" b="1" dirty="0">
                <a:solidFill>
                  <a:srgbClr val="7030A0"/>
                </a:solidFill>
                <a:latin typeface="Times New Roman" panose="02020603050405020304" pitchFamily="18" charset="0"/>
                <a:cs typeface="Times New Roman" panose="02020603050405020304" pitchFamily="18" charset="0"/>
              </a:rPr>
              <a:t>«Люли-</a:t>
            </a:r>
            <a:r>
              <a:rPr lang="ru-RU" sz="2200" b="1" dirty="0" err="1">
                <a:solidFill>
                  <a:srgbClr val="7030A0"/>
                </a:solidFill>
                <a:latin typeface="Times New Roman" panose="02020603050405020304" pitchFamily="18" charset="0"/>
                <a:cs typeface="Times New Roman" panose="02020603050405020304" pitchFamily="18" charset="0"/>
              </a:rPr>
              <a:t>люлющки</a:t>
            </a:r>
            <a:r>
              <a:rPr lang="ru-RU" sz="2200" b="1" dirty="0">
                <a:solidFill>
                  <a:srgbClr val="7030A0"/>
                </a:solidFill>
                <a:latin typeface="Times New Roman" panose="02020603050405020304" pitchFamily="18" charset="0"/>
                <a:cs typeface="Times New Roman" panose="02020603050405020304" pitchFamily="18" charset="0"/>
              </a:rPr>
              <a:t>-люли!                             «Динь-дон. Динь-дон</a:t>
            </a:r>
            <a:r>
              <a:rPr lang="ru-RU" sz="2200" b="1" dirty="0" smtClean="0">
                <a:solidFill>
                  <a:srgbClr val="7030A0"/>
                </a:solidFill>
                <a:latin typeface="Times New Roman" panose="02020603050405020304" pitchFamily="18" charset="0"/>
                <a:cs typeface="Times New Roman" panose="02020603050405020304" pitchFamily="18" charset="0"/>
              </a:rPr>
              <a:t>,                                                        </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smtClean="0">
                <a:solidFill>
                  <a:srgbClr val="7030A0"/>
                </a:solidFill>
                <a:latin typeface="Times New Roman" panose="02020603050405020304" pitchFamily="18" charset="0"/>
                <a:cs typeface="Times New Roman" panose="02020603050405020304" pitchFamily="18" charset="0"/>
              </a:rPr>
              <a:t>Все игрушки спать легли,                            В переулке ходит слон.</a:t>
            </a:r>
            <a:endParaRPr lang="ru-RU" sz="1700" b="1" dirty="0" smtClean="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smtClean="0">
                <a:solidFill>
                  <a:srgbClr val="7030A0"/>
                </a:solidFill>
                <a:latin typeface="Times New Roman" panose="02020603050405020304" pitchFamily="18" charset="0"/>
                <a:cs typeface="Times New Roman" panose="02020603050405020304" pitchFamily="18" charset="0"/>
              </a:rPr>
              <a:t>К </a:t>
            </a:r>
            <a:r>
              <a:rPr lang="ru-RU" sz="2200" b="1" dirty="0">
                <a:solidFill>
                  <a:srgbClr val="7030A0"/>
                </a:solidFill>
                <a:latin typeface="Times New Roman" panose="02020603050405020304" pitchFamily="18" charset="0"/>
                <a:cs typeface="Times New Roman" panose="02020603050405020304" pitchFamily="18" charset="0"/>
              </a:rPr>
              <a:t>нам пришла </a:t>
            </a:r>
            <a:r>
              <a:rPr lang="ru-RU" sz="2200" b="1" dirty="0" err="1">
                <a:solidFill>
                  <a:srgbClr val="7030A0"/>
                </a:solidFill>
                <a:latin typeface="Times New Roman" panose="02020603050405020304" pitchFamily="18" charset="0"/>
                <a:cs typeface="Times New Roman" panose="02020603050405020304" pitchFamily="18" charset="0"/>
              </a:rPr>
              <a:t>Бабайка</a:t>
            </a:r>
            <a:r>
              <a:rPr lang="ru-RU" sz="2200" b="1" dirty="0">
                <a:solidFill>
                  <a:srgbClr val="7030A0"/>
                </a:solidFill>
                <a:latin typeface="Times New Roman" panose="02020603050405020304" pitchFamily="18" charset="0"/>
                <a:cs typeface="Times New Roman" panose="02020603050405020304" pitchFamily="18" charset="0"/>
              </a:rPr>
              <a:t>-                               Старый, серый, сонный слон,</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err="1">
                <a:solidFill>
                  <a:srgbClr val="7030A0"/>
                </a:solidFill>
                <a:latin typeface="Times New Roman" panose="02020603050405020304" pitchFamily="18" charset="0"/>
                <a:cs typeface="Times New Roman" panose="02020603050405020304" pitchFamily="18" charset="0"/>
              </a:rPr>
              <a:t>Скорозасыпайка</a:t>
            </a:r>
            <a:r>
              <a:rPr lang="ru-RU" sz="2200" b="1" dirty="0">
                <a:solidFill>
                  <a:srgbClr val="7030A0"/>
                </a:solidFill>
                <a:latin typeface="Times New Roman" panose="02020603050405020304" pitchFamily="18" charset="0"/>
                <a:cs typeface="Times New Roman" panose="02020603050405020304" pitchFamily="18" charset="0"/>
              </a:rPr>
              <a:t>!                                          Динь-дон, Динь-дон.</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a:solidFill>
                  <a:srgbClr val="7030A0"/>
                </a:solidFill>
                <a:latin typeface="Times New Roman" panose="02020603050405020304" pitchFamily="18" charset="0"/>
                <a:cs typeface="Times New Roman" panose="02020603050405020304" pitchFamily="18" charset="0"/>
              </a:rPr>
              <a:t>Ласковый голосок,                                        Стало в комнате темно:</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a:solidFill>
                  <a:srgbClr val="7030A0"/>
                </a:solidFill>
                <a:latin typeface="Times New Roman" panose="02020603050405020304" pitchFamily="18" charset="0"/>
                <a:cs typeface="Times New Roman" panose="02020603050405020304" pitchFamily="18" charset="0"/>
              </a:rPr>
              <a:t>Шёлковый поясок...                                      Заслоняет слон окно,</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a:solidFill>
                  <a:srgbClr val="7030A0"/>
                </a:solidFill>
                <a:latin typeface="Times New Roman" panose="02020603050405020304" pitchFamily="18" charset="0"/>
                <a:cs typeface="Times New Roman" panose="02020603050405020304" pitchFamily="18" charset="0"/>
              </a:rPr>
              <a:t>Будет с нами до утра-                                  Или это снится слон?</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a:solidFill>
                  <a:srgbClr val="7030A0"/>
                </a:solidFill>
                <a:latin typeface="Times New Roman" panose="02020603050405020304" pitchFamily="18" charset="0"/>
                <a:cs typeface="Times New Roman" panose="02020603050405020304" pitchFamily="18" charset="0"/>
              </a:rPr>
              <a:t>Спите, глазки, спать пора»                          Динь-дон, динь-дон.</a:t>
            </a: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endParaRPr lang="ru-RU" sz="1700" b="1" dirty="0">
              <a:solidFill>
                <a:srgbClr val="7030A0"/>
              </a:solidFill>
              <a:latin typeface="Times New Roman" panose="02020603050405020304" pitchFamily="18" charset="0"/>
              <a:cs typeface="Times New Roman" panose="02020603050405020304" pitchFamily="18" charset="0"/>
            </a:endParaRPr>
          </a:p>
          <a:p>
            <a:pPr marL="0" indent="0">
              <a:buNone/>
            </a:pPr>
            <a:r>
              <a:rPr lang="ru-RU" sz="2200" b="1" dirty="0">
                <a:solidFill>
                  <a:srgbClr val="7030A0"/>
                </a:solidFill>
                <a:latin typeface="Times New Roman" panose="02020603050405020304" pitchFamily="18" charset="0"/>
                <a:cs typeface="Times New Roman" panose="02020603050405020304" pitchFamily="18" charset="0"/>
              </a:rPr>
              <a:t>                       И. Демьянов                                        И. </a:t>
            </a:r>
            <a:r>
              <a:rPr lang="ru-RU" sz="2200" b="1" dirty="0" err="1" smtClean="0">
                <a:solidFill>
                  <a:srgbClr val="7030A0"/>
                </a:solidFill>
                <a:latin typeface="Times New Roman" panose="02020603050405020304" pitchFamily="18" charset="0"/>
                <a:cs typeface="Times New Roman" panose="02020603050405020304" pitchFamily="18" charset="0"/>
              </a:rPr>
              <a:t>Токмакова</a:t>
            </a:r>
            <a:r>
              <a:rPr lang="ru-RU" sz="2200" b="1" dirty="0">
                <a:solidFill>
                  <a:srgbClr val="7030A0"/>
                </a:solidFill>
                <a:latin typeface="Times New Roman" panose="02020603050405020304" pitchFamily="18" charset="0"/>
                <a:cs typeface="Times New Roman" panose="02020603050405020304" pitchFamily="18" charset="0"/>
              </a:rPr>
              <a:t> </a:t>
            </a:r>
            <a:endParaRPr lang="ru-RU" sz="1700" b="1" dirty="0">
              <a:solidFill>
                <a:srgbClr val="7030A0"/>
              </a:solidFill>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9285416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2274887"/>
            <a:ext cx="12192000" cy="4254500"/>
          </a:xfrm>
        </p:spPr>
        <p:txBody>
          <a:bodyPr>
            <a:noAutofit/>
          </a:bodyPr>
          <a:lstStyle/>
          <a:p>
            <a:pPr marL="0" marR="47625" indent="0" algn="ctr">
              <a:spcBef>
                <a:spcPts val="500"/>
              </a:spcBef>
              <a:spcAft>
                <a:spcPts val="500"/>
              </a:spcAft>
              <a:buNone/>
            </a:pPr>
            <a:r>
              <a:rPr lang="ru-RU" sz="2000" dirty="0">
                <a:solidFill>
                  <a:srgbClr val="7030A0"/>
                </a:solidFill>
                <a:latin typeface="Times New Roman" panose="02020603050405020304" pitchFamily="18" charset="0"/>
                <a:ea typeface="Times New Roman" panose="02020603050405020304" pitchFamily="18" charset="0"/>
              </a:rPr>
              <a:t>Но самое важное в колыбельной песне - это сама материнская нежность, любовь, которая придает малышу уверенность в том, что жизнь хороша, и если станет плохо - ему помогут, его не бросят. На этом глубинном чувстве защищенности, базового доверия к жизни будет основан потом жизненный оптимизм взрослого, его желание жить на свете вопреки всем невзгодам. Как неоценимо важна такая уверенность для ребенка, который войдет в наш сложный, противоречивый и обманчивый мир!</a:t>
            </a:r>
            <a:br>
              <a:rPr lang="ru-RU" sz="2000" dirty="0">
                <a:solidFill>
                  <a:srgbClr val="7030A0"/>
                </a:solidFill>
                <a:latin typeface="Times New Roman" panose="02020603050405020304" pitchFamily="18" charset="0"/>
                <a:ea typeface="Times New Roman" panose="02020603050405020304" pitchFamily="18" charset="0"/>
              </a:rPr>
            </a:br>
            <a:r>
              <a:rPr lang="ru-RU" sz="2000" dirty="0">
                <a:solidFill>
                  <a:srgbClr val="7030A0"/>
                </a:solidFill>
                <a:latin typeface="Times New Roman" panose="02020603050405020304" pitchFamily="18" charset="0"/>
                <a:ea typeface="Times New Roman" panose="02020603050405020304" pitchFamily="18" charset="0"/>
              </a:rPr>
              <a:t>А как важна привычка постоянного общения с матерью!</a:t>
            </a:r>
            <a:br>
              <a:rPr lang="ru-RU" sz="2000" dirty="0">
                <a:solidFill>
                  <a:srgbClr val="7030A0"/>
                </a:solidFill>
                <a:latin typeface="Times New Roman" panose="02020603050405020304" pitchFamily="18" charset="0"/>
                <a:ea typeface="Times New Roman" panose="02020603050405020304" pitchFamily="18" charset="0"/>
              </a:rPr>
            </a:br>
            <a:r>
              <a:rPr lang="ru-RU" sz="2000" dirty="0">
                <a:solidFill>
                  <a:srgbClr val="7030A0"/>
                </a:solidFill>
                <a:latin typeface="Times New Roman" panose="02020603050405020304" pitchFamily="18" charset="0"/>
                <a:ea typeface="Times New Roman" panose="02020603050405020304" pitchFamily="18" charset="0"/>
              </a:rPr>
              <a:t>Прекрасно, если она сохраняется в семье и тогда, когда ребе нок взрослеет. В такие минуты общения к нежной песне присоединяется рассказывание сказок, историй, задушевные</a:t>
            </a:r>
            <a:br>
              <a:rPr lang="ru-RU" sz="2000" dirty="0">
                <a:solidFill>
                  <a:srgbClr val="7030A0"/>
                </a:solidFill>
                <a:latin typeface="Times New Roman" panose="02020603050405020304" pitchFamily="18" charset="0"/>
                <a:ea typeface="Times New Roman" panose="02020603050405020304" pitchFamily="18" charset="0"/>
              </a:rPr>
            </a:br>
            <a:r>
              <a:rPr lang="ru-RU" sz="2000" dirty="0">
                <a:solidFill>
                  <a:srgbClr val="7030A0"/>
                </a:solidFill>
                <a:latin typeface="Times New Roman" panose="02020603050405020304" pitchFamily="18" charset="0"/>
                <a:ea typeface="Times New Roman" panose="02020603050405020304" pitchFamily="18" charset="0"/>
              </a:rPr>
              <a:t>разговоры о самом главном на сон грядущий. А сон, как известно, дан человеку не только для отдыха, но и для глубинной обработки той информации, которая накопилась за день. Поэтому все, о чем говорится перед сном, закладывается глубоко в душу человека и сохраняется там на всю жизнь. Доверительные отношения, которые возникают в моменты такого общения, будут важны для ребенка не только, пока он мал и ходит в детский сад, но и в школе. И даже тогда, когда ваш малыш вырастет, он будет знать, что у него есть человек, который его всегда выслушает, поймет, с которым так приятно общаться и просто положить голову на плечо</a:t>
            </a:r>
            <a:r>
              <a:rPr lang="ru-RU" sz="2000" dirty="0" smtClean="0">
                <a:solidFill>
                  <a:srgbClr val="7030A0"/>
                </a:solidFill>
                <a:latin typeface="Times New Roman" panose="02020603050405020304" pitchFamily="18" charset="0"/>
                <a:ea typeface="Times New Roman" panose="02020603050405020304" pitchFamily="18" charset="0"/>
              </a:rPr>
              <a:t>.</a:t>
            </a:r>
          </a:p>
          <a:p>
            <a:pPr marL="0" marR="47625" indent="0" algn="ctr">
              <a:spcBef>
                <a:spcPts val="500"/>
              </a:spcBef>
              <a:spcAft>
                <a:spcPts val="500"/>
              </a:spcAft>
              <a:buNone/>
            </a:pPr>
            <a:endParaRPr lang="ru-RU" sz="2000" dirty="0">
              <a:solidFill>
                <a:srgbClr val="7030A0"/>
              </a:solidFill>
              <a:latin typeface="Times New Roman" panose="02020603050405020304" pitchFamily="18" charset="0"/>
              <a:ea typeface="Times New Roman" panose="02020603050405020304" pitchFamily="18" charset="0"/>
            </a:endParaRPr>
          </a:p>
          <a:p>
            <a:endParaRPr lang="ru-RU" sz="1600"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2274887"/>
          </a:xfrm>
          <a:prstGeom prst="rect">
            <a:avLst/>
          </a:prstGeom>
        </p:spPr>
      </p:pic>
    </p:spTree>
    <p:extLst>
      <p:ext uri="{BB962C8B-B14F-4D97-AF65-F5344CB8AC3E}">
        <p14:creationId xmlns:p14="http://schemas.microsoft.com/office/powerpoint/2010/main" val="208991510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он (конференц-зал)">
  <a:themeElements>
    <a:clrScheme name="Ион (конференц-зал)">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Ион (конференц-зал)">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Ион (конференц-зал)">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25</TotalTime>
  <Words>290</Words>
  <Application>Microsoft Office PowerPoint</Application>
  <PresentationFormat>Широкоэкранный</PresentationFormat>
  <Paragraphs>22</Paragraphs>
  <Slides>6</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6</vt:i4>
      </vt:variant>
    </vt:vector>
  </HeadingPairs>
  <TitlesOfParts>
    <vt:vector size="12" baseType="lpstr">
      <vt:lpstr>Arial</vt:lpstr>
      <vt:lpstr>Century Gothic</vt:lpstr>
      <vt:lpstr>Comic Sans MS</vt:lpstr>
      <vt:lpstr>Times New Roman</vt:lpstr>
      <vt:lpstr>Wingdings 3</vt:lpstr>
      <vt:lpstr>Ион (конференц-зал)</vt:lpstr>
      <vt:lpstr>Консультация для родителей</vt:lpstr>
      <vt:lpstr>Презентация PowerPoint</vt:lpstr>
      <vt:lpstr>Висит колыбель  на высоком крюку.  Крюк золотой, ремни бархатные,  Колечки витые, крюки золотые.  </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Консультация для родителей</dc:title>
  <dc:creator>user</dc:creator>
  <cp:lastModifiedBy>user</cp:lastModifiedBy>
  <cp:revision>6</cp:revision>
  <dcterms:created xsi:type="dcterms:W3CDTF">2021-11-09T11:52:57Z</dcterms:created>
  <dcterms:modified xsi:type="dcterms:W3CDTF">2021-11-09T12:20:04Z</dcterms:modified>
</cp:coreProperties>
</file>